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57" r:id="rId4"/>
    <p:sldId id="258" r:id="rId5"/>
    <p:sldId id="260" r:id="rId6"/>
    <p:sldId id="259" r:id="rId7"/>
    <p:sldId id="266" r:id="rId8"/>
    <p:sldId id="264" r:id="rId9"/>
    <p:sldId id="261" r:id="rId10"/>
    <p:sldId id="267" r:id="rId11"/>
    <p:sldId id="271" r:id="rId12"/>
    <p:sldId id="265" r:id="rId13"/>
    <p:sldId id="270" r:id="rId14"/>
    <p:sldId id="269" r:id="rId15"/>
    <p:sldId id="268" r:id="rId16"/>
    <p:sldId id="272" r:id="rId17"/>
    <p:sldId id="273" r:id="rId18"/>
    <p:sldId id="276" r:id="rId19"/>
    <p:sldId id="277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10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FD4CF-8AD7-5544-B4BB-4E07DA6DED3F}" type="datetimeFigureOut">
              <a:rPr lang="en-US" smtClean="0"/>
              <a:t>4/26/17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20325-57B0-844A-B352-E1BABE307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$100 million per year</a:t>
            </a:r>
            <a:r>
              <a:rPr lang="mr-IN" dirty="0" smtClean="0"/>
              <a:t>…</a:t>
            </a:r>
            <a:r>
              <a:rPr lang="en-US" dirty="0" smtClean="0"/>
              <a:t>. Larry</a:t>
            </a:r>
            <a:r>
              <a:rPr lang="en-US" baseline="0" dirty="0" smtClean="0"/>
              <a:t> </a:t>
            </a:r>
            <a:r>
              <a:rPr lang="en-US" dirty="0" smtClean="0"/>
              <a:t>loved asking for charts we’d never heard of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2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28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predict across 250 features and 90 million rows? How to deal</a:t>
            </a:r>
            <a:r>
              <a:rPr lang="en-US" baseline="0" dirty="0" smtClean="0"/>
              <a:t> with extra data provided by customers?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84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more expensive a dataset, the crappier it is. </a:t>
            </a:r>
            <a:r>
              <a:rPr lang="en-US" dirty="0" smtClean="0"/>
              <a:t>Google is expensive,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smartystreets</a:t>
            </a:r>
            <a:r>
              <a:rPr lang="en-US" baseline="0" dirty="0" smtClean="0"/>
              <a:t> is unlimited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28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4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Tooling gets better every</a:t>
            </a:r>
            <a:r>
              <a:rPr lang="en-US" baseline="0" dirty="0" smtClean="0"/>
              <a:t> day, you could use all your energy just keeping up. Focus on your area of expertise!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36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8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metrics that tell</a:t>
            </a:r>
            <a:r>
              <a:rPr lang="en-US" baseline="0" dirty="0" smtClean="0"/>
              <a:t> you if you’re really finding a signal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04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Paranoia is so important.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6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Understanding</a:t>
            </a:r>
            <a:r>
              <a:rPr lang="en-US" baseline="0" dirty="0" smtClean="0"/>
              <a:t> the tools may become more crucial. Can’t just focus on </a:t>
            </a:r>
            <a:r>
              <a:rPr lang="en-US" baseline="0" smtClean="0"/>
              <a:t>the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20325-57B0-844A-B352-E1BABE307C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11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1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0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91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9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8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39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34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16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A4FEE-B84E-B147-AD88-AD5BDE8283C5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E0643-4745-9B4D-B7F3-6CA078AFE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662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Predicting across all US households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faraday.io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Seamus Abshere, CTO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99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-US" dirty="0" smtClean="0"/>
              <a:t>eocode everything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Stay sane when you have multiple </a:t>
            </a:r>
            <a:r>
              <a:rPr lang="en-US" dirty="0" err="1" smtClean="0"/>
              <a:t>datasources</a:t>
            </a:r>
            <a:endParaRPr lang="en-US" dirty="0" smtClean="0"/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smtClean="0"/>
              <a:t>Fuzzy match street</a:t>
            </a:r>
          </a:p>
          <a:p>
            <a:pPr lvl="1"/>
            <a:r>
              <a:rPr lang="en-US" dirty="0" smtClean="0"/>
              <a:t>Pray </a:t>
            </a:r>
            <a:r>
              <a:rPr lang="en-US" dirty="0" err="1" smtClean="0"/>
              <a:t>lat</a:t>
            </a:r>
            <a:r>
              <a:rPr lang="en-US" dirty="0" smtClean="0"/>
              <a:t>/</a:t>
            </a:r>
            <a:r>
              <a:rPr lang="en-US" dirty="0" err="1" smtClean="0"/>
              <a:t>lons</a:t>
            </a:r>
            <a:r>
              <a:rPr lang="en-US" dirty="0" smtClean="0"/>
              <a:t> good </a:t>
            </a:r>
            <a:r>
              <a:rPr lang="en-US" dirty="0" smtClean="0"/>
              <a:t>🙏🏽</a:t>
            </a:r>
            <a:endParaRPr lang="en-US" dirty="0" smtClean="0"/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xact match street</a:t>
            </a:r>
          </a:p>
          <a:p>
            <a:pPr lvl="1"/>
            <a:r>
              <a:rPr lang="en-US" dirty="0" smtClean="0"/>
              <a:t>Fuzzy match person</a:t>
            </a:r>
          </a:p>
          <a:p>
            <a:pPr lvl="1"/>
            <a:r>
              <a:rPr lang="en-US" dirty="0" smtClean="0"/>
              <a:t>Don’t need </a:t>
            </a:r>
            <a:r>
              <a:rPr lang="en-US" dirty="0" err="1" smtClean="0"/>
              <a:t>lat</a:t>
            </a:r>
            <a:r>
              <a:rPr lang="en-US" dirty="0" smtClean="0"/>
              <a:t>/</a:t>
            </a:r>
            <a:r>
              <a:rPr lang="en-US" dirty="0" err="1" smtClean="0"/>
              <a:t>lon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Content Placeholder 4" descr="Screen Shot 2017-04-26 at 11.06.38 A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6" r="88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00947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Postgres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Don’t mess with inferior databases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smtClean="0"/>
              <a:t>MySQL, XLS, etc.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 smtClean="0"/>
              <a:t>Best fuzzy matching</a:t>
            </a:r>
          </a:p>
          <a:p>
            <a:pPr lvl="1"/>
            <a:r>
              <a:rPr lang="en-US" dirty="0" smtClean="0"/>
              <a:t>Best unstructured fields</a:t>
            </a:r>
          </a:p>
          <a:p>
            <a:pPr lvl="1"/>
            <a:r>
              <a:rPr lang="en-US" dirty="0" smtClean="0"/>
              <a:t>Best CSV import/export</a:t>
            </a:r>
          </a:p>
          <a:p>
            <a:pPr lvl="1"/>
            <a:r>
              <a:rPr lang="en-US" dirty="0" smtClean="0"/>
              <a:t>Best user-defined functions</a:t>
            </a:r>
          </a:p>
          <a:p>
            <a:pPr lvl="1"/>
            <a:r>
              <a:rPr lang="en-US" dirty="0" smtClean="0"/>
              <a:t>🎉 SQL </a:t>
            </a:r>
            <a:r>
              <a:rPr lang="en-US" dirty="0" smtClean="0"/>
              <a:t>🎉</a:t>
            </a:r>
            <a:endParaRPr lang="en-US" dirty="0" smtClean="0"/>
          </a:p>
        </p:txBody>
      </p:sp>
      <p:pic>
        <p:nvPicPr>
          <p:cNvPr id="5" name="Content Placeholder 4" descr="1200px-Postgresql_elephant.svg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1" r="39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7964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Outsource AI tools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chose to be domain experts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err="1" smtClean="0"/>
              <a:t>Scikit</a:t>
            </a:r>
            <a:r>
              <a:rPr lang="en-US" dirty="0" smtClean="0"/>
              <a:t>-learn in-house</a:t>
            </a:r>
          </a:p>
          <a:p>
            <a:pPr lvl="1"/>
            <a:r>
              <a:rPr lang="en-US" dirty="0" smtClean="0"/>
              <a:t>Support Vector Machines (SVM)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 err="1" smtClean="0"/>
              <a:t>BigML</a:t>
            </a:r>
            <a:endParaRPr lang="en-US" dirty="0" smtClean="0"/>
          </a:p>
          <a:p>
            <a:pPr lvl="1"/>
            <a:r>
              <a:rPr lang="en-US" dirty="0" smtClean="0"/>
              <a:t>Decision trees, whatever they recommend</a:t>
            </a:r>
          </a:p>
        </p:txBody>
      </p:sp>
      <p:pic>
        <p:nvPicPr>
          <p:cNvPr id="10" name="Content Placeholder 9" descr="Screen Shot 2017-04-26 at 10.37.34 A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9" r="92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96076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Labels are secret sauce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Opportunity for creativity and uniqueness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smtClean="0"/>
              <a:t>Made purchase = good</a:t>
            </a:r>
          </a:p>
          <a:p>
            <a:pPr lvl="1"/>
            <a:r>
              <a:rPr lang="en-US" dirty="0" smtClean="0"/>
              <a:t>Don’t call me back = bad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 smtClean="0"/>
              <a:t>Per-client goals</a:t>
            </a:r>
          </a:p>
          <a:p>
            <a:pPr lvl="1"/>
            <a:r>
              <a:rPr lang="en-US" dirty="0" smtClean="0"/>
              <a:t>Time- and sequence-based</a:t>
            </a:r>
            <a:endParaRPr lang="en-US" dirty="0"/>
          </a:p>
        </p:txBody>
      </p:sp>
      <p:pic>
        <p:nvPicPr>
          <p:cNvPr id="7" name="Content Placeholder 6" descr="Screen Shot 2017-04-26 at 12.02.07 PM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8" t="7799" r="21482" b="14229"/>
          <a:stretch/>
        </p:blipFill>
        <p:spPr>
          <a:xfrm>
            <a:off x="4860516" y="1770595"/>
            <a:ext cx="3826283" cy="3528978"/>
          </a:xfrm>
        </p:spPr>
      </p:pic>
    </p:spTree>
    <p:extLst>
      <p:ext uri="{BB962C8B-B14F-4D97-AF65-F5344CB8AC3E}">
        <p14:creationId xmlns:p14="http://schemas.microsoft.com/office/powerpoint/2010/main" val="1105632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Phi not 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meaningful metrics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smtClean="0"/>
              <a:t>Accidentally reported training as test 😳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ccuracy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 smtClean="0"/>
              <a:t>Automated train/test</a:t>
            </a:r>
          </a:p>
          <a:p>
            <a:pPr lvl="1"/>
            <a:r>
              <a:rPr lang="en-US" dirty="0" smtClean="0"/>
              <a:t>Phi</a:t>
            </a:r>
          </a:p>
          <a:p>
            <a:pPr lvl="1"/>
            <a:r>
              <a:rPr lang="en-US" dirty="0" smtClean="0"/>
              <a:t>Class balancing</a:t>
            </a:r>
          </a:p>
          <a:p>
            <a:endParaRPr lang="en-US" dirty="0" smtClean="0"/>
          </a:p>
        </p:txBody>
      </p:sp>
      <p:pic>
        <p:nvPicPr>
          <p:cNvPr id="5" name="Content Placeholder 4" descr="Screen Shot 2017-04-26 at 11.49.25 AM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2" r="17102"/>
          <a:stretch/>
        </p:blipFill>
        <p:spPr/>
      </p:pic>
    </p:spTree>
    <p:extLst>
      <p:ext uri="{BB962C8B-B14F-4D97-AF65-F5344CB8AC3E}">
        <p14:creationId xmlns:p14="http://schemas.microsoft.com/office/powerpoint/2010/main" val="2793857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for cheating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If a model is too good to be true, it probably is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 distracted by tools we couldn’t focus on context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bsessive focus down to the feature level</a:t>
            </a:r>
            <a:endParaRPr lang="en-US" dirty="0"/>
          </a:p>
        </p:txBody>
      </p:sp>
      <p:pic>
        <p:nvPicPr>
          <p:cNvPr id="5" name="Content Placeholder 4" descr="Screen Shot 2017-04-26 at 11.21.59 AM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34"/>
          <a:stretch/>
        </p:blipFill>
        <p:spPr/>
      </p:pic>
    </p:spTree>
    <p:extLst>
      <p:ext uri="{BB962C8B-B14F-4D97-AF65-F5344CB8AC3E}">
        <p14:creationId xmlns:p14="http://schemas.microsoft.com/office/powerpoint/2010/main" val="3541099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WhizzML is awesome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Make the hard network / scaling go away</a:t>
            </a:r>
          </a:p>
          <a:p>
            <a:r>
              <a:rPr lang="en-US" dirty="0" smtClean="0"/>
              <a:t>Before</a:t>
            </a:r>
          </a:p>
          <a:p>
            <a:pPr lvl="1"/>
            <a:r>
              <a:rPr lang="en-US" dirty="0" smtClean="0"/>
              <a:t>Polling HTTP</a:t>
            </a:r>
          </a:p>
          <a:p>
            <a:r>
              <a:rPr lang="en-US" dirty="0" smtClean="0"/>
              <a:t>After</a:t>
            </a:r>
          </a:p>
          <a:p>
            <a:pPr lvl="1"/>
            <a:r>
              <a:rPr lang="en-US" dirty="0" smtClean="0"/>
              <a:t>Single script</a:t>
            </a:r>
            <a:endParaRPr lang="en-US" dirty="0"/>
          </a:p>
        </p:txBody>
      </p:sp>
      <p:pic>
        <p:nvPicPr>
          <p:cNvPr id="5" name="Content Placeholder 4" descr="Screen Shot 2017-04-26 at 12.21.05 PM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7" r="36291"/>
          <a:stretch/>
        </p:blipFill>
        <p:spPr/>
      </p:pic>
    </p:spTree>
    <p:extLst>
      <p:ext uri="{BB962C8B-B14F-4D97-AF65-F5344CB8AC3E}">
        <p14:creationId xmlns:p14="http://schemas.microsoft.com/office/powerpoint/2010/main" val="2151562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doubts</a:t>
            </a:r>
            <a:endParaRPr lang="en-US" dirty="0"/>
          </a:p>
        </p:txBody>
      </p:sp>
      <p:pic>
        <p:nvPicPr>
          <p:cNvPr id="6" name="Content Placeholder 5" descr="failur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78" r="-58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88529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Convolutional / deep / ❓ neural nets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All of the exciting announcements are from this space</a:t>
            </a:r>
          </a:p>
          <a:p>
            <a:r>
              <a:rPr lang="en-US" dirty="0" smtClean="0"/>
              <a:t>I know we’ll have to </a:t>
            </a:r>
            <a:r>
              <a:rPr lang="en-US" i="1" dirty="0" smtClean="0"/>
              <a:t>try</a:t>
            </a:r>
            <a:r>
              <a:rPr lang="en-US" dirty="0" smtClean="0"/>
              <a:t> neural nets sometime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When will decision trees not be enough?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Content Placeholder 4" descr="Screen Shot 2017-04-26 at 12.41.42 PM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3" b="2499"/>
          <a:stretch/>
        </p:blipFill>
        <p:spPr/>
      </p:pic>
    </p:spTree>
    <p:extLst>
      <p:ext uri="{BB962C8B-B14F-4D97-AF65-F5344CB8AC3E}">
        <p14:creationId xmlns:p14="http://schemas.microsoft.com/office/powerpoint/2010/main" val="3411607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class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There’s more to AI than just classification</a:t>
            </a:r>
          </a:p>
          <a:p>
            <a:r>
              <a:rPr lang="en-US" dirty="0" smtClean="0"/>
              <a:t>What if we could do more with less?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 descr="Screen Shot 2017-04-26 at 12.47.59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0" r="267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52436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2013: defining moment</a:t>
            </a:r>
          </a:p>
          <a:p>
            <a:endParaRPr lang="en-US" dirty="0"/>
          </a:p>
          <a:p>
            <a:r>
              <a:rPr lang="en-US" dirty="0" smtClean="0"/>
              <a:t>2017: what have we learned?</a:t>
            </a:r>
          </a:p>
          <a:p>
            <a:endParaRPr lang="en-US" dirty="0"/>
          </a:p>
          <a:p>
            <a:r>
              <a:rPr lang="en-US" dirty="0" smtClean="0"/>
              <a:t>Future doubts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128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worry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we missing an opportunity to become experts on AI tools?</a:t>
            </a:r>
          </a:p>
          <a:p>
            <a:r>
              <a:rPr lang="en-US" dirty="0" smtClean="0"/>
              <a:t>Will insight come</a:t>
            </a:r>
            <a:r>
              <a:rPr lang="en-US" baseline="0" dirty="0" smtClean="0"/>
              <a:t> from our data or the techniques we use</a:t>
            </a:r>
            <a:r>
              <a:rPr lang="en-US" dirty="0"/>
              <a:t>?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28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 me take you back to 2013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Content Placeholder 3" descr="ca111f9b99f11b6143f879ff8786196b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62" b="6611"/>
          <a:stretch/>
        </p:blipFill>
        <p:spPr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940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new AI startup in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Started at grandma’s beach house</a:t>
            </a:r>
          </a:p>
          <a:p>
            <a:endParaRPr lang="en-US" dirty="0"/>
          </a:p>
          <a:p>
            <a:r>
              <a:rPr lang="en-US" dirty="0" smtClean="0"/>
              <a:t>Predicting future customers for biggest contractor in Massachusetts</a:t>
            </a:r>
          </a:p>
          <a:p>
            <a:endParaRPr lang="en-US" dirty="0" smtClean="0"/>
          </a:p>
          <a:p>
            <a:r>
              <a:rPr lang="en-US" dirty="0" smtClean="0"/>
              <a:t>Demanding buyers:</a:t>
            </a:r>
          </a:p>
          <a:p>
            <a:pPr lvl="1"/>
            <a:r>
              <a:rPr lang="en-US" dirty="0" smtClean="0"/>
              <a:t>MIT signals engineer</a:t>
            </a:r>
          </a:p>
          <a:p>
            <a:pPr lvl="1"/>
            <a:r>
              <a:rPr lang="en-US" dirty="0" smtClean="0"/>
              <a:t>University of Chicago econometrics PhD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626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new AI startup in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Deadline today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Support vector machines 💥 exploding</a:t>
            </a:r>
          </a:p>
          <a:p>
            <a:endParaRPr lang="en-US" dirty="0"/>
          </a:p>
          <a:p>
            <a:r>
              <a:rPr lang="en-US" dirty="0" smtClean="0"/>
              <a:t>Servers melting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Millions of people not predicted yet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480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moment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Were we</a:t>
            </a:r>
            <a:r>
              <a:rPr lang="mr-IN" dirty="0" smtClean="0"/>
              <a:t>…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Tool experts? (fix the SVM, unmelt servers)</a:t>
            </a:r>
          </a:p>
          <a:p>
            <a:pPr marL="457200" lvl="1" indent="0">
              <a:buNone/>
            </a:pPr>
            <a:r>
              <a:rPr lang="en-US" dirty="0"/>
              <a:t>o</a:t>
            </a:r>
            <a:r>
              <a:rPr lang="en-US" dirty="0" smtClean="0"/>
              <a:t>r</a:t>
            </a:r>
          </a:p>
          <a:p>
            <a:r>
              <a:rPr lang="en-US" dirty="0" smtClean="0"/>
              <a:t>Domain experts? (focus on data and signal)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We chose to be domain experts.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09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 us back to 2017</a:t>
            </a:r>
            <a:endParaRPr lang="en-US" dirty="0"/>
          </a:p>
        </p:txBody>
      </p:sp>
      <p:pic>
        <p:nvPicPr>
          <p:cNvPr id="4" name="Content Placeholder 3" descr="team-camouflage-acting_natural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3" b="87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09208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 us back to 2017</a:t>
            </a:r>
            <a:endParaRPr lang="en-US" dirty="0"/>
          </a:p>
        </p:txBody>
      </p:sp>
      <p:pic>
        <p:nvPicPr>
          <p:cNvPr id="4" name="Content Placeholder 3" descr="team-camouflage-jumpi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3" b="87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237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have we learned?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Geocode everything</a:t>
            </a:r>
          </a:p>
          <a:p>
            <a:r>
              <a:rPr lang="en-US" dirty="0" smtClean="0"/>
              <a:t>Postgres database</a:t>
            </a:r>
          </a:p>
          <a:p>
            <a:r>
              <a:rPr lang="en-US" dirty="0" smtClean="0"/>
              <a:t>Outsource AI tools</a:t>
            </a:r>
          </a:p>
          <a:p>
            <a:r>
              <a:rPr lang="en-US" dirty="0" smtClean="0"/>
              <a:t>Labels are secret sauce</a:t>
            </a:r>
          </a:p>
          <a:p>
            <a:r>
              <a:rPr lang="en-US" dirty="0" smtClean="0"/>
              <a:t>Phi not accuracy</a:t>
            </a:r>
          </a:p>
          <a:p>
            <a:r>
              <a:rPr lang="en-US" dirty="0" smtClean="0"/>
              <a:t>Watch for cheating</a:t>
            </a:r>
          </a:p>
          <a:p>
            <a:r>
              <a:rPr lang="en-US" dirty="0" smtClean="0"/>
              <a:t>WhizzML is awesome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0378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556</Words>
  <Application>Microsoft Macintosh PowerPoint</Application>
  <PresentationFormat>On-screen Show (4:3)</PresentationFormat>
  <Paragraphs>129</Paragraphs>
  <Slides>20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Predicting across all US households</vt:lpstr>
      <vt:lpstr>My talk</vt:lpstr>
      <vt:lpstr>Let me take you back to 2013…</vt:lpstr>
      <vt:lpstr>Our new AI startup in 2013</vt:lpstr>
      <vt:lpstr>Our new AI startup in 2013</vt:lpstr>
      <vt:lpstr>Defining moment</vt:lpstr>
      <vt:lpstr>Bring us back to 2017</vt:lpstr>
      <vt:lpstr>Bring us back to 2017</vt:lpstr>
      <vt:lpstr>What have we learned?</vt:lpstr>
      <vt:lpstr>Geocode everything</vt:lpstr>
      <vt:lpstr>Postgres database</vt:lpstr>
      <vt:lpstr>Outsource AI tools</vt:lpstr>
      <vt:lpstr>Labels are secret sauce</vt:lpstr>
      <vt:lpstr>Phi not accuracy</vt:lpstr>
      <vt:lpstr>Watch for cheating</vt:lpstr>
      <vt:lpstr>WhizzML is awesome</vt:lpstr>
      <vt:lpstr>Future doubts</vt:lpstr>
      <vt:lpstr>Convolutional / deep / ❓ neural nets</vt:lpstr>
      <vt:lpstr>1 class modeling</vt:lpstr>
      <vt:lpstr>What do I worry about?</vt:lpstr>
    </vt:vector>
  </TitlesOfParts>
  <Company>Faraday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across all US households</dc:title>
  <dc:creator>Seamus Abshere</dc:creator>
  <cp:lastModifiedBy>Seamus Abshere</cp:lastModifiedBy>
  <cp:revision>19</cp:revision>
  <dcterms:created xsi:type="dcterms:W3CDTF">2017-04-26T13:30:57Z</dcterms:created>
  <dcterms:modified xsi:type="dcterms:W3CDTF">2017-04-26T16:51:21Z</dcterms:modified>
</cp:coreProperties>
</file>

<file path=docProps/thumbnail.jpeg>
</file>